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686"/>
    <a:srgbClr val="6A8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6CF3D-AEE7-4B85-A80E-0DFDC09877D0}" type="datetimeFigureOut">
              <a:rPr lang="fr-FR" smtClean="0"/>
              <a:t>14/11/2023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74FB7-0B16-482F-BC82-18EF03B3F96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8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E4E42E89-49BA-47BD-9468-0E6CAE212D66}" type="datetime1">
              <a:rPr lang="en-US" smtClean="0"/>
              <a:t>14-Nov-23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3B14-386B-43D8-ADEA-CD918C56C4D5}" type="datetime1">
              <a:rPr lang="en-US" smtClean="0"/>
              <a:t>14-Nov-23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4184-5188-4AE2-9290-21D78399EE4D}" type="datetime1">
              <a:rPr lang="en-US" smtClean="0"/>
              <a:t>14-Nov-23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97E02-BFC0-40E0-84EE-5ADF05262C82}" type="datetime1">
              <a:rPr lang="en-US" smtClean="0"/>
              <a:t>14-Nov-23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2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1E8-3ED5-45FC-88EF-2AFDF6718883}" type="datetime1">
              <a:rPr lang="en-US" smtClean="0"/>
              <a:t>14-Nov-23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7166A-2A1A-4F4B-9251-604F9483D24C}" type="datetime1">
              <a:rPr lang="en-US" smtClean="0"/>
              <a:t>14-Nov-23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2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B270C-1F26-440A-81D9-3D138274A467}" type="datetime1">
              <a:rPr lang="en-US" smtClean="0"/>
              <a:t>14-Nov-23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4D7F-C828-4A08-B04C-82D153EE4211}" type="datetime1">
              <a:rPr lang="en-US" smtClean="0"/>
              <a:t>14-Nov-23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5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2652-1231-4294-8605-455731888502}" type="datetime1">
              <a:rPr lang="en-US" smtClean="0"/>
              <a:t>14-Nov-23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7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5F9A-980A-4406-9868-38A9F7C9B024}" type="datetime1">
              <a:rPr lang="en-US" smtClean="0"/>
              <a:t>14-Nov-23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3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0849-2961-482C-8EF1-88BDDE52738D}" type="datetime1">
              <a:rPr lang="en-US" smtClean="0"/>
              <a:t>14-Nov-23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0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6B413-784C-45D8-826F-12BD0B298CAD}" type="datetime1">
              <a:rPr lang="en-US" smtClean="0"/>
              <a:t>14-Nov-23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4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lorful wavy concept">
            <a:extLst>
              <a:ext uri="{FF2B5EF4-FFF2-40B4-BE49-F238E27FC236}">
                <a16:creationId xmlns:a16="http://schemas.microsoft.com/office/drawing/2014/main" id="{680AEAE5-BE60-FD54-29E4-9695636F9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708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A4EE2-DD2C-11EC-21B5-B3234CE89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en-US" dirty="0"/>
              <a:t>Segmentation</a:t>
            </a:r>
            <a:br>
              <a:rPr lang="en-US" dirty="0"/>
            </a:br>
            <a:r>
              <a:rPr lang="en-US" dirty="0"/>
              <a:t>3D </a:t>
            </a:r>
            <a:r>
              <a:rPr lang="en-US" dirty="0" err="1"/>
              <a:t>d’IRM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A243F-80AE-2E63-71E3-BAC949B91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404555" cy="1268984"/>
          </a:xfrm>
        </p:spPr>
        <p:txBody>
          <a:bodyPr>
            <a:normAutofit/>
          </a:bodyPr>
          <a:lstStyle/>
          <a:p>
            <a:r>
              <a:rPr lang="en-US" dirty="0"/>
              <a:t>Léo Boulanger – Polytech Tours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6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/>
              <a:t>K-means</a:t>
            </a:r>
          </a:p>
          <a:p>
            <a:r>
              <a:rPr lang="en-US" sz="1800" b="1" dirty="0"/>
              <a:t>Fuzzy C-means (FCM)</a:t>
            </a:r>
          </a:p>
          <a:p>
            <a:r>
              <a:rPr lang="en-US" sz="1800" dirty="0"/>
              <a:t>Expectation-maximization (EM)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Segmentation non </a:t>
            </a:r>
            <a:r>
              <a:rPr lang="en-US" sz="1800" dirty="0" err="1"/>
              <a:t>supervisée</a:t>
            </a:r>
            <a:r>
              <a:rPr lang="en-US" sz="1800" dirty="0"/>
              <a:t>, sans </a:t>
            </a:r>
            <a:r>
              <a:rPr lang="en-US" sz="1800" dirty="0" err="1"/>
              <a:t>nécessité</a:t>
            </a:r>
            <a:r>
              <a:rPr lang="en-US" sz="1800" dirty="0"/>
              <a:t> </a:t>
            </a:r>
            <a:r>
              <a:rPr lang="en-US" sz="1800" dirty="0" err="1"/>
              <a:t>d’entrainer</a:t>
            </a:r>
            <a:r>
              <a:rPr lang="en-US" sz="1800" dirty="0"/>
              <a:t> un </a:t>
            </a:r>
            <a:r>
              <a:rPr lang="en-US" sz="1800" dirty="0" err="1"/>
              <a:t>modèle</a:t>
            </a:r>
            <a:r>
              <a:rPr lang="en-US" sz="1800" dirty="0"/>
              <a:t>. </a:t>
            </a:r>
            <a:r>
              <a:rPr lang="en-US" sz="1800" dirty="0" err="1"/>
              <a:t>Assez</a:t>
            </a:r>
            <a:r>
              <a:rPr lang="en-US" sz="1800" dirty="0"/>
              <a:t> sensible au bruit.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81AE-587E-B982-71A0-CF018C95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8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Atlas-</a:t>
            </a:r>
            <a:r>
              <a:rPr lang="fr-FR" dirty="0" err="1"/>
              <a:t>based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 err="1"/>
              <a:t>Contient</a:t>
            </a:r>
            <a:r>
              <a:rPr lang="en-US" sz="1800" dirty="0"/>
              <a:t> les positions des </a:t>
            </a:r>
            <a:r>
              <a:rPr lang="en-US" sz="1800" dirty="0" err="1"/>
              <a:t>différentes</a:t>
            </a:r>
            <a:r>
              <a:rPr lang="en-US" sz="1800" dirty="0"/>
              <a:t> structures du </a:t>
            </a:r>
            <a:r>
              <a:rPr lang="en-US" sz="1800" dirty="0" err="1"/>
              <a:t>cerveau</a:t>
            </a:r>
            <a:endParaRPr lang="en-US" sz="1800" dirty="0"/>
          </a:p>
          <a:p>
            <a:r>
              <a:rPr lang="en-US" sz="1800" dirty="0" err="1"/>
              <a:t>Permet</a:t>
            </a:r>
            <a:r>
              <a:rPr lang="en-US" sz="1800" dirty="0"/>
              <a:t> de </a:t>
            </a:r>
            <a:r>
              <a:rPr lang="en-US" sz="1800" dirty="0" err="1"/>
              <a:t>facilement</a:t>
            </a:r>
            <a:r>
              <a:rPr lang="en-US" sz="1800" dirty="0"/>
              <a:t> </a:t>
            </a:r>
            <a:r>
              <a:rPr lang="en-US" sz="1800" dirty="0" err="1"/>
              <a:t>améliorer</a:t>
            </a:r>
            <a:r>
              <a:rPr lang="en-US" sz="1800" dirty="0"/>
              <a:t> les </a:t>
            </a:r>
            <a:r>
              <a:rPr lang="en-US" sz="1800" dirty="0" err="1"/>
              <a:t>résultats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combinant</a:t>
            </a:r>
            <a:r>
              <a:rPr lang="en-US" sz="1800" dirty="0"/>
              <a:t> avec </a:t>
            </a:r>
            <a:r>
              <a:rPr lang="en-US" sz="1800" dirty="0" err="1"/>
              <a:t>d’autres</a:t>
            </a:r>
            <a:r>
              <a:rPr lang="en-US" sz="1800" dirty="0"/>
              <a:t> </a:t>
            </a:r>
            <a:r>
              <a:rPr lang="en-US" sz="1800" dirty="0" err="1"/>
              <a:t>méthodes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Nécessite</a:t>
            </a:r>
            <a:r>
              <a:rPr lang="en-US" sz="1800" dirty="0"/>
              <a:t> </a:t>
            </a:r>
            <a:r>
              <a:rPr lang="en-US" sz="1800" dirty="0" err="1"/>
              <a:t>d’avoir</a:t>
            </a:r>
            <a:r>
              <a:rPr lang="en-US" sz="1800" dirty="0"/>
              <a:t> déjà </a:t>
            </a:r>
            <a:r>
              <a:rPr lang="en-US" sz="1800" dirty="0" err="1"/>
              <a:t>produit</a:t>
            </a:r>
            <a:r>
              <a:rPr lang="en-US" sz="1800" dirty="0"/>
              <a:t> un atlas, et </a:t>
            </a:r>
            <a:r>
              <a:rPr lang="en-US" sz="1800" dirty="0" err="1"/>
              <a:t>est</a:t>
            </a:r>
            <a:r>
              <a:rPr lang="en-US" sz="1800" dirty="0"/>
              <a:t> très sensible aux </a:t>
            </a:r>
            <a:r>
              <a:rPr lang="en-US" sz="1800" dirty="0" err="1"/>
              <a:t>déformations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15C8-1453-F843-4236-B9A8C03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Surface-</a:t>
            </a:r>
            <a:r>
              <a:rPr lang="fr-FR" dirty="0" err="1"/>
              <a:t>based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/>
              <a:t>Active Contours and Surfaces (“Active balloons” </a:t>
            </a:r>
            <a:r>
              <a:rPr lang="en-US" sz="1800" dirty="0" err="1"/>
              <a:t>en</a:t>
            </a:r>
            <a:r>
              <a:rPr lang="en-US" sz="1800" dirty="0"/>
              <a:t> 3D)</a:t>
            </a:r>
          </a:p>
          <a:p>
            <a:r>
              <a:rPr lang="en-US" sz="1800" dirty="0"/>
              <a:t>Multiphase Active Contours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Robuste</a:t>
            </a:r>
            <a:r>
              <a:rPr lang="en-US" sz="1800" dirty="0"/>
              <a:t> peu </a:t>
            </a:r>
            <a:r>
              <a:rPr lang="en-US" sz="1800" dirty="0" err="1"/>
              <a:t>importe</a:t>
            </a:r>
            <a:r>
              <a:rPr lang="en-US" sz="1800" dirty="0"/>
              <a:t> les variations, précis,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n’isole</a:t>
            </a:r>
            <a:r>
              <a:rPr lang="en-US" sz="1800" dirty="0"/>
              <a:t> </a:t>
            </a:r>
            <a:r>
              <a:rPr lang="en-US" sz="1800" dirty="0" err="1"/>
              <a:t>qu’une</a:t>
            </a:r>
            <a:r>
              <a:rPr lang="en-US" sz="1800" dirty="0"/>
              <a:t> structure du </a:t>
            </a:r>
            <a:r>
              <a:rPr lang="en-US" sz="1800" dirty="0" err="1"/>
              <a:t>reste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Utile pour </a:t>
            </a:r>
            <a:r>
              <a:rPr lang="en-US" sz="1800" dirty="0" err="1"/>
              <a:t>délimiter</a:t>
            </a:r>
            <a:r>
              <a:rPr lang="en-US" sz="1800" dirty="0"/>
              <a:t> des regions et des </a:t>
            </a:r>
            <a:r>
              <a:rPr lang="en-US" sz="1800" dirty="0" err="1"/>
              <a:t>fontières</a:t>
            </a:r>
            <a:r>
              <a:rPr lang="en-US" sz="1800" dirty="0"/>
              <a:t>, pour </a:t>
            </a:r>
            <a:r>
              <a:rPr lang="en-US" sz="1800" dirty="0" err="1"/>
              <a:t>isoler</a:t>
            </a:r>
            <a:r>
              <a:rPr lang="en-US" sz="1800" dirty="0"/>
              <a:t> le </a:t>
            </a:r>
            <a:r>
              <a:rPr lang="en-US" sz="1800" dirty="0" err="1"/>
              <a:t>cerveau</a:t>
            </a:r>
            <a:r>
              <a:rPr lang="en-US" sz="1800" dirty="0"/>
              <a:t> des </a:t>
            </a:r>
            <a:r>
              <a:rPr lang="en-US" sz="1800" dirty="0" err="1"/>
              <a:t>tissus</a:t>
            </a:r>
            <a:r>
              <a:rPr lang="en-US" sz="1800" dirty="0"/>
              <a:t> non-</a:t>
            </a:r>
            <a:r>
              <a:rPr lang="en-US" sz="1800" dirty="0" err="1"/>
              <a:t>cérébraux</a:t>
            </a:r>
            <a:r>
              <a:rPr lang="en-US" sz="1800" dirty="0"/>
              <a:t> par </a:t>
            </a:r>
            <a:r>
              <a:rPr lang="en-US" sz="1800" dirty="0" err="1"/>
              <a:t>exemple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DC4DD-F6AC-BA4E-4C83-57574DB7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Hybride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/>
              <a:t>EM + Binary mathematical morphology + active contours model</a:t>
            </a:r>
          </a:p>
          <a:p>
            <a:r>
              <a:rPr lang="en-US" sz="1800" dirty="0"/>
              <a:t>Model-based region growing + Atlas</a:t>
            </a:r>
          </a:p>
          <a:p>
            <a:r>
              <a:rPr lang="en-US" sz="1800" dirty="0"/>
              <a:t>Minimum Error global thresholding + FCM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Augmente</a:t>
            </a:r>
            <a:r>
              <a:rPr lang="en-US" sz="1800" dirty="0"/>
              <a:t> </a:t>
            </a:r>
            <a:r>
              <a:rPr lang="en-US" sz="1800" dirty="0" err="1"/>
              <a:t>grandement</a:t>
            </a:r>
            <a:r>
              <a:rPr lang="en-US" sz="1800" dirty="0"/>
              <a:t> la </a:t>
            </a:r>
            <a:r>
              <a:rPr lang="en-US" sz="1800" dirty="0" err="1"/>
              <a:t>complexité</a:t>
            </a:r>
            <a:r>
              <a:rPr lang="en-US" sz="1800" dirty="0"/>
              <a:t> de </a:t>
            </a:r>
            <a:r>
              <a:rPr lang="en-US" sz="1800" dirty="0" err="1"/>
              <a:t>l’algorithme</a:t>
            </a:r>
            <a:r>
              <a:rPr lang="en-US" sz="1800" dirty="0"/>
              <a:t>, </a:t>
            </a:r>
            <a:r>
              <a:rPr lang="en-US" sz="1800" dirty="0" err="1"/>
              <a:t>nécessite</a:t>
            </a:r>
            <a:r>
              <a:rPr lang="en-US" sz="1800" dirty="0"/>
              <a:t> plus de </a:t>
            </a:r>
            <a:r>
              <a:rPr lang="en-US" sz="1800" dirty="0" err="1"/>
              <a:t>paramètres</a:t>
            </a:r>
            <a:r>
              <a:rPr lang="en-US" sz="1800" dirty="0"/>
              <a:t>,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produit</a:t>
            </a:r>
            <a:r>
              <a:rPr lang="en-US" sz="1800" dirty="0"/>
              <a:t> des </a:t>
            </a:r>
            <a:r>
              <a:rPr lang="en-US" sz="1800" dirty="0" err="1"/>
              <a:t>résultats</a:t>
            </a:r>
            <a:r>
              <a:rPr lang="en-US" sz="1800" dirty="0"/>
              <a:t> </a:t>
            </a:r>
            <a:r>
              <a:rPr lang="en-US" sz="1800" dirty="0" err="1"/>
              <a:t>efficients</a:t>
            </a:r>
            <a:r>
              <a:rPr lang="en-US" sz="1800" dirty="0"/>
              <a:t> et de bonne </a:t>
            </a:r>
            <a:r>
              <a:rPr lang="en-US" sz="1800" dirty="0" err="1"/>
              <a:t>qualité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6A76C-FF80-59DD-8E2F-0F097632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8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Partial Volume </a:t>
            </a:r>
            <a:r>
              <a:rPr lang="fr-FR" dirty="0" err="1"/>
              <a:t>Effect</a:t>
            </a:r>
            <a:r>
              <a:rPr lang="fr-FR" dirty="0"/>
              <a:t>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C4B60-6A1A-CD05-95EA-840D19F1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BD55-4A96-450C-328D-770C1222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1478-883B-1AF3-D506-326FA318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/>
          <a:lstStyle/>
          <a:p>
            <a:r>
              <a:rPr lang="fr-FR" dirty="0"/>
              <a:t>Segmentation d’un cerveau en différentes zones 3D</a:t>
            </a:r>
          </a:p>
          <a:p>
            <a:r>
              <a:rPr lang="fr-FR" dirty="0"/>
              <a:t>Environ une centaine de zones à segmenter</a:t>
            </a:r>
          </a:p>
          <a:p>
            <a:r>
              <a:rPr lang="fr-FR" dirty="0"/>
              <a:t>Intuitif pour des utilisateurs inexpérimentés en informatique</a:t>
            </a:r>
          </a:p>
          <a:p>
            <a:r>
              <a:rPr lang="fr-FR" dirty="0"/>
              <a:t>Programmation en Python</a:t>
            </a:r>
          </a:p>
          <a:p>
            <a:r>
              <a:rPr lang="fr-FR" dirty="0"/>
              <a:t>Utilisable sur Linux et Windows</a:t>
            </a:r>
          </a:p>
          <a:p>
            <a:r>
              <a:rPr lang="fr-FR" dirty="0"/>
              <a:t>Documentation et code en anglais</a:t>
            </a:r>
          </a:p>
          <a:p>
            <a:r>
              <a:rPr lang="fr-FR" i="1" dirty="0"/>
              <a:t>Permettre d’isoler le cerveau des tissus non cérébraux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B65CE-72E2-8401-96BC-21DA2529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4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FBBD84-E069-CC80-220D-C7151FE6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55362"/>
            <a:ext cx="4580965" cy="1550419"/>
          </a:xfrm>
        </p:spPr>
        <p:txBody>
          <a:bodyPr/>
          <a:lstStyle/>
          <a:p>
            <a:pPr algn="ctr"/>
            <a:r>
              <a:rPr lang="fr-FR" dirty="0"/>
              <a:t>Prétraitement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A12A6-E91B-EE34-360A-400E122E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858103"/>
            <a:ext cx="4580965" cy="466643"/>
          </a:xfrm>
        </p:spPr>
        <p:txBody>
          <a:bodyPr/>
          <a:lstStyle/>
          <a:p>
            <a:r>
              <a:rPr lang="fr-FR" dirty="0"/>
              <a:t>Reduction du bruit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71A2-7775-7EFB-7826-39A71F26AC10}"/>
              </a:ext>
            </a:extLst>
          </p:cNvPr>
          <p:cNvSpPr txBox="1"/>
          <p:nvPr/>
        </p:nvSpPr>
        <p:spPr>
          <a:xfrm>
            <a:off x="1376081" y="2633313"/>
            <a:ext cx="1052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Anisotropic Diffusion in Image Processing</a:t>
            </a:r>
            <a:r>
              <a:rPr lang="en-US" dirty="0"/>
              <a:t>, Joachim </a:t>
            </a:r>
            <a:r>
              <a:rPr lang="en-US" dirty="0" err="1"/>
              <a:t>Weickert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Linear diffusion filtering (Gaussian smoothing, …)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Nonlinear</a:t>
            </a:r>
            <a:r>
              <a:rPr lang="fr-FR" dirty="0"/>
              <a:t> diffusion </a:t>
            </a:r>
            <a:r>
              <a:rPr lang="fr-FR" dirty="0" err="1"/>
              <a:t>filtering</a:t>
            </a:r>
            <a:r>
              <a:rPr lang="fr-FR" dirty="0"/>
              <a:t> (</a:t>
            </a:r>
            <a:r>
              <a:rPr lang="fr-FR" dirty="0" err="1"/>
              <a:t>Regularized</a:t>
            </a:r>
            <a:r>
              <a:rPr lang="fr-FR" dirty="0"/>
              <a:t> </a:t>
            </a:r>
            <a:r>
              <a:rPr lang="fr-FR" dirty="0" err="1"/>
              <a:t>Perona-Makil</a:t>
            </a:r>
            <a:r>
              <a:rPr lang="fr-FR" dirty="0"/>
              <a:t> model, …)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CAE396A-69D2-A534-D447-C56EC35F3CA8}"/>
              </a:ext>
            </a:extLst>
          </p:cNvPr>
          <p:cNvSpPr txBox="1">
            <a:spLocks/>
          </p:cNvSpPr>
          <p:nvPr/>
        </p:nvSpPr>
        <p:spPr>
          <a:xfrm>
            <a:off x="1129550" y="4466834"/>
            <a:ext cx="4580965" cy="466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Amélioration du contraste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496AA-F4AC-7477-2DE3-80BF334DB5FA}"/>
              </a:ext>
            </a:extLst>
          </p:cNvPr>
          <p:cNvSpPr txBox="1"/>
          <p:nvPr/>
        </p:nvSpPr>
        <p:spPr>
          <a:xfrm>
            <a:off x="1376078" y="5242044"/>
            <a:ext cx="1052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Mise à </a:t>
            </a:r>
            <a:r>
              <a:rPr lang="en-US" dirty="0" err="1"/>
              <a:t>l’échelle</a:t>
            </a:r>
            <a:r>
              <a:rPr lang="en-US" dirty="0"/>
              <a:t> </a:t>
            </a:r>
            <a:r>
              <a:rPr lang="en-US" dirty="0" err="1"/>
              <a:t>d’histogramme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Égalisation</a:t>
            </a:r>
            <a:r>
              <a:rPr lang="en-US" dirty="0"/>
              <a:t> </a:t>
            </a:r>
            <a:r>
              <a:rPr lang="en-US" dirty="0" err="1"/>
              <a:t>d’histogramme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4B7C92-E95A-F76B-7402-39CD617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5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25C961-C468-6470-87CC-80AAD32EB2C1}"/>
              </a:ext>
            </a:extLst>
          </p:cNvPr>
          <p:cNvSpPr/>
          <p:nvPr/>
        </p:nvSpPr>
        <p:spPr>
          <a:xfrm>
            <a:off x="5710518" y="-8965"/>
            <a:ext cx="648148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FBBD84-E069-CC80-220D-C7151FE6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55362"/>
            <a:ext cx="4580965" cy="1550419"/>
          </a:xfrm>
        </p:spPr>
        <p:txBody>
          <a:bodyPr/>
          <a:lstStyle/>
          <a:p>
            <a:pPr algn="ctr"/>
            <a:r>
              <a:rPr lang="fr-FR" dirty="0"/>
              <a:t>Prétraitement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A12A6-E91B-EE34-360A-400E122E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2" y="1230571"/>
            <a:ext cx="4580965" cy="466643"/>
          </a:xfrm>
        </p:spPr>
        <p:txBody>
          <a:bodyPr/>
          <a:lstStyle/>
          <a:p>
            <a:r>
              <a:rPr lang="fr-FR" err="1"/>
              <a:t>Bias</a:t>
            </a:r>
            <a:r>
              <a:rPr lang="fr-FR"/>
              <a:t> Field </a:t>
            </a:r>
            <a:r>
              <a:rPr lang="fr-FR" dirty="0"/>
              <a:t>Correction</a:t>
            </a:r>
          </a:p>
        </p:txBody>
      </p:sp>
      <p:pic>
        <p:nvPicPr>
          <p:cNvPr id="7" name="Picture 6" descr="A black and white cover with a graph&#10;&#10;Description automatically generated">
            <a:extLst>
              <a:ext uri="{FF2B5EF4-FFF2-40B4-BE49-F238E27FC236}">
                <a16:creationId xmlns:a16="http://schemas.microsoft.com/office/drawing/2014/main" id="{B7E5D4B7-AEBE-9E6C-ADD1-04E59207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67" y="98612"/>
            <a:ext cx="2775323" cy="6660776"/>
          </a:xfrm>
          <a:prstGeom prst="rect">
            <a:avLst/>
          </a:prstGeom>
        </p:spPr>
      </p:pic>
      <p:pic>
        <p:nvPicPr>
          <p:cNvPr id="9" name="Picture 8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A45B7055-27C5-3AA7-BA6C-873BFA3C9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8" y="98612"/>
            <a:ext cx="2886336" cy="666077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4B576D9-CF5C-2997-D569-D7859345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41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25C961-C468-6470-87CC-80AAD32EB2C1}"/>
              </a:ext>
            </a:extLst>
          </p:cNvPr>
          <p:cNvSpPr/>
          <p:nvPr/>
        </p:nvSpPr>
        <p:spPr>
          <a:xfrm>
            <a:off x="5710518" y="-8965"/>
            <a:ext cx="648148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FBBD84-E069-CC80-220D-C7151FE6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55362"/>
            <a:ext cx="4580965" cy="1550419"/>
          </a:xfrm>
        </p:spPr>
        <p:txBody>
          <a:bodyPr/>
          <a:lstStyle/>
          <a:p>
            <a:pPr algn="ctr"/>
            <a:r>
              <a:rPr lang="fr-FR" dirty="0"/>
              <a:t>Prétraitement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A12A6-E91B-EE34-360A-400E122E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242025"/>
            <a:ext cx="4580965" cy="466643"/>
          </a:xfrm>
        </p:spPr>
        <p:txBody>
          <a:bodyPr>
            <a:normAutofit/>
          </a:bodyPr>
          <a:lstStyle/>
          <a:p>
            <a:r>
              <a:rPr lang="fr-FR" sz="1800" dirty="0"/>
              <a:t>Suppression des tissus non-cérébraux</a:t>
            </a:r>
          </a:p>
        </p:txBody>
      </p:sp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CF193125-1B99-4C9A-FEE4-E19957861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32" y="1882587"/>
            <a:ext cx="3032478" cy="3032478"/>
          </a:xfrm>
          <a:prstGeom prst="rect">
            <a:avLst/>
          </a:prstGeom>
        </p:spPr>
      </p:pic>
      <p:pic>
        <p:nvPicPr>
          <p:cNvPr id="8" name="Picture 7" descr="A close-up of a brain scan&#10;&#10;Description automatically generated">
            <a:extLst>
              <a:ext uri="{FF2B5EF4-FFF2-40B4-BE49-F238E27FC236}">
                <a16:creationId xmlns:a16="http://schemas.microsoft.com/office/drawing/2014/main" id="{4E90E0E0-2D96-7BA7-2DCC-40EECEC4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2" y="96149"/>
            <a:ext cx="3225039" cy="3225039"/>
          </a:xfrm>
          <a:prstGeom prst="rect">
            <a:avLst/>
          </a:prstGeom>
        </p:spPr>
      </p:pic>
      <p:pic>
        <p:nvPicPr>
          <p:cNvPr id="13" name="Picture 12" descr="A white silhouette of a human brain&#10;&#10;Description automatically generated">
            <a:extLst>
              <a:ext uri="{FF2B5EF4-FFF2-40B4-BE49-F238E27FC236}">
                <a16:creationId xmlns:a16="http://schemas.microsoft.com/office/drawing/2014/main" id="{9DCBC70A-86F4-62BE-58D8-BC9E7771F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2" y="3536811"/>
            <a:ext cx="3225039" cy="322503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457BF9-7483-31B6-2A1D-88479334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68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Thresholding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 lnSpcReduction="10000"/>
          </a:bodyPr>
          <a:lstStyle/>
          <a:p>
            <a:r>
              <a:rPr lang="en-US" sz="1800" u="sng" dirty="0"/>
              <a:t>Iterative thresholding algorithms</a:t>
            </a:r>
            <a:r>
              <a:rPr lang="en-US" sz="1800" dirty="0"/>
              <a:t>, Massimo </a:t>
            </a:r>
            <a:r>
              <a:rPr lang="en-US" sz="1800" dirty="0" err="1"/>
              <a:t>Fornasier</a:t>
            </a:r>
            <a:r>
              <a:rPr lang="en-US" sz="1800" dirty="0"/>
              <a:t>, Holger </a:t>
            </a:r>
            <a:r>
              <a:rPr lang="en-US" sz="1800" dirty="0" err="1"/>
              <a:t>Rauhut</a:t>
            </a:r>
            <a:endParaRPr lang="en-US" sz="1800" dirty="0"/>
          </a:p>
          <a:p>
            <a:r>
              <a:rPr lang="en-US" sz="1800" dirty="0" err="1"/>
              <a:t>Sélection</a:t>
            </a:r>
            <a:r>
              <a:rPr lang="en-US" sz="1800" dirty="0"/>
              <a:t> des </a:t>
            </a:r>
            <a:r>
              <a:rPr lang="en-US" sz="1800" dirty="0" err="1"/>
              <a:t>seuils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 err="1"/>
              <a:t>Manuelle</a:t>
            </a:r>
            <a:endParaRPr lang="en-US" sz="1800" dirty="0"/>
          </a:p>
          <a:p>
            <a:pPr lvl="1"/>
            <a:r>
              <a:rPr lang="en-US" sz="1800" dirty="0" err="1"/>
              <a:t>Algorithme</a:t>
            </a:r>
            <a:r>
              <a:rPr lang="en-US" sz="1800" dirty="0"/>
              <a:t> </a:t>
            </a:r>
            <a:r>
              <a:rPr lang="en-US" sz="1800" dirty="0" err="1"/>
              <a:t>Isodata</a:t>
            </a:r>
            <a:endParaRPr lang="en-US" sz="1800" dirty="0"/>
          </a:p>
          <a:p>
            <a:pPr lvl="1"/>
            <a:r>
              <a:rPr lang="en-US" sz="1800" dirty="0"/>
              <a:t>Clustering via </a:t>
            </a:r>
            <a:r>
              <a:rPr lang="en-US" sz="1800" dirty="0" err="1"/>
              <a:t>histogramme</a:t>
            </a:r>
            <a:endParaRPr lang="en-US" sz="1800" dirty="0"/>
          </a:p>
          <a:p>
            <a:r>
              <a:rPr lang="en-US" sz="1800" dirty="0"/>
              <a:t>Threshold global et local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La plus simple des </a:t>
            </a:r>
            <a:r>
              <a:rPr lang="en-US" sz="1800" dirty="0" err="1"/>
              <a:t>méthodes</a:t>
            </a:r>
            <a:r>
              <a:rPr lang="en-US" sz="1800" dirty="0"/>
              <a:t> de segmentation, </a:t>
            </a:r>
            <a:r>
              <a:rPr lang="en-US" sz="1800" dirty="0" err="1"/>
              <a:t>mais</a:t>
            </a:r>
            <a:r>
              <a:rPr lang="en-US" sz="1800" dirty="0"/>
              <a:t> très sensible au bruit.</a:t>
            </a:r>
          </a:p>
          <a:p>
            <a:pPr marL="0" indent="0" algn="just">
              <a:buNone/>
            </a:pPr>
            <a:r>
              <a:rPr lang="en-US" sz="1800" dirty="0"/>
              <a:t>A tendance à </a:t>
            </a:r>
            <a:r>
              <a:rPr lang="en-US" sz="1800" dirty="0" err="1"/>
              <a:t>produire</a:t>
            </a:r>
            <a:r>
              <a:rPr lang="en-US" sz="1800" dirty="0"/>
              <a:t> des </a:t>
            </a:r>
            <a:r>
              <a:rPr lang="en-US" sz="1800" dirty="0" err="1"/>
              <a:t>groupes</a:t>
            </a:r>
            <a:r>
              <a:rPr lang="en-US" sz="1800" dirty="0"/>
              <a:t> </a:t>
            </a:r>
            <a:r>
              <a:rPr lang="en-US" sz="1800" dirty="0" err="1"/>
              <a:t>éparpillés</a:t>
            </a:r>
            <a:r>
              <a:rPr lang="en-US" sz="1800" dirty="0"/>
              <a:t>, </a:t>
            </a:r>
            <a:r>
              <a:rPr lang="en-US" sz="1800" dirty="0" err="1"/>
              <a:t>nécessite</a:t>
            </a:r>
            <a:r>
              <a:rPr lang="en-US" sz="1800" dirty="0"/>
              <a:t> un </a:t>
            </a:r>
            <a:r>
              <a:rPr lang="en-US" sz="1800" dirty="0" err="1"/>
              <a:t>algorithme</a:t>
            </a:r>
            <a:r>
              <a:rPr lang="en-US" sz="1800" dirty="0"/>
              <a:t> post-</a:t>
            </a:r>
            <a:r>
              <a:rPr lang="en-US" sz="1800" dirty="0" err="1"/>
              <a:t>traitement</a:t>
            </a:r>
            <a:r>
              <a:rPr lang="en-US" sz="1800" dirty="0"/>
              <a:t> pour connecter les </a:t>
            </a:r>
            <a:r>
              <a:rPr lang="en-US" sz="1800" dirty="0" err="1"/>
              <a:t>différentes</a:t>
            </a:r>
            <a:r>
              <a:rPr lang="en-US" sz="1800" dirty="0"/>
              <a:t> parties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F591-4919-CD1B-0789-2DBC0F1A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</a:t>
            </a:r>
            <a:r>
              <a:rPr lang="fr-FR" dirty="0" err="1"/>
              <a:t>Region-based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/>
              <a:t>Growing-and-merging, </a:t>
            </a:r>
          </a:p>
          <a:p>
            <a:r>
              <a:rPr lang="en-US" sz="1800" dirty="0"/>
              <a:t>Splitting-and-merging</a:t>
            </a:r>
          </a:p>
          <a:p>
            <a:r>
              <a:rPr lang="en-US" sz="1800" b="1" dirty="0"/>
              <a:t>Region growing / Region merging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Assez</a:t>
            </a:r>
            <a:r>
              <a:rPr lang="en-US" sz="1800" dirty="0"/>
              <a:t> </a:t>
            </a:r>
            <a:r>
              <a:rPr lang="en-US" sz="1800" dirty="0" err="1"/>
              <a:t>dépendante</a:t>
            </a:r>
            <a:r>
              <a:rPr lang="en-US" sz="1800" dirty="0"/>
              <a:t> des seeds </a:t>
            </a:r>
            <a:r>
              <a:rPr lang="en-US" sz="1800" dirty="0" err="1"/>
              <a:t>utilisées</a:t>
            </a:r>
            <a:r>
              <a:rPr lang="en-US" sz="1800" dirty="0"/>
              <a:t>, </a:t>
            </a:r>
            <a:r>
              <a:rPr lang="en-US" sz="1800" dirty="0" err="1"/>
              <a:t>plutôt</a:t>
            </a:r>
            <a:r>
              <a:rPr lang="en-US" sz="1800" dirty="0"/>
              <a:t> simple à implementer </a:t>
            </a:r>
            <a:r>
              <a:rPr lang="en-US" sz="1800" dirty="0" err="1"/>
              <a:t>en</a:t>
            </a:r>
            <a:r>
              <a:rPr lang="en-US" sz="1800" dirty="0"/>
              <a:t> 3D par rapport aux </a:t>
            </a:r>
            <a:r>
              <a:rPr lang="en-US" sz="1800" dirty="0" err="1"/>
              <a:t>autres</a:t>
            </a:r>
            <a:r>
              <a:rPr lang="en-US" sz="1800" dirty="0"/>
              <a:t> </a:t>
            </a:r>
            <a:r>
              <a:rPr lang="en-US" sz="1800" dirty="0" err="1"/>
              <a:t>méthodes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E9A08-D512-C0FE-AA80-2DFB72C0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Gradient-</a:t>
            </a:r>
            <a:r>
              <a:rPr lang="fr-FR" dirty="0" err="1"/>
              <a:t>based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 err="1"/>
              <a:t>Opérateur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gradient</a:t>
            </a:r>
          </a:p>
          <a:p>
            <a:r>
              <a:rPr lang="en-US" sz="1800" dirty="0" err="1"/>
              <a:t>Opérateur</a:t>
            </a:r>
            <a:r>
              <a:rPr lang="en-US" sz="1800" dirty="0"/>
              <a:t> </a:t>
            </a:r>
            <a:r>
              <a:rPr lang="en-US" sz="1800" dirty="0" err="1"/>
              <a:t>Laplacien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Détecte</a:t>
            </a:r>
            <a:r>
              <a:rPr lang="en-US" sz="1800" dirty="0"/>
              <a:t> les contours, </a:t>
            </a:r>
            <a:r>
              <a:rPr lang="en-US" sz="1800" dirty="0" err="1"/>
              <a:t>réduit</a:t>
            </a:r>
            <a:r>
              <a:rPr lang="en-US" sz="1800" dirty="0"/>
              <a:t> </a:t>
            </a:r>
            <a:r>
              <a:rPr lang="en-US" sz="1800" dirty="0" err="1"/>
              <a:t>l’impact</a:t>
            </a:r>
            <a:r>
              <a:rPr lang="en-US" sz="1800" dirty="0"/>
              <a:t> du bruit present.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232B-F9DF-02F5-FFA9-865B45F4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2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D7B7-601E-FD7C-4F5C-E24ED01B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de segmentation</a:t>
            </a:r>
            <a:br>
              <a:rPr lang="fr-FR" dirty="0"/>
            </a:br>
            <a:r>
              <a:rPr lang="fr-FR" dirty="0"/>
              <a:t>&gt;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0BA0-1063-C271-08E4-E244FA63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sz="1800" dirty="0"/>
              <a:t>Nearest Neighbor (NN) / </a:t>
            </a:r>
            <a:r>
              <a:rPr lang="en-US" sz="1800" dirty="0" err="1"/>
              <a:t>kNN</a:t>
            </a:r>
            <a:endParaRPr lang="en-US" sz="1800" dirty="0"/>
          </a:p>
          <a:p>
            <a:r>
              <a:rPr lang="en-US" sz="1800" dirty="0"/>
              <a:t>Classification </a:t>
            </a:r>
            <a:r>
              <a:rPr lang="en-US" sz="1800" dirty="0" err="1"/>
              <a:t>Bayésienne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Utilisées</a:t>
            </a:r>
            <a:r>
              <a:rPr lang="en-US" sz="1800" dirty="0"/>
              <a:t> dans les segmentations Expectation-Maximization (EM), </a:t>
            </a:r>
            <a:r>
              <a:rPr lang="en-US" sz="1800" dirty="0" err="1"/>
              <a:t>implémentées</a:t>
            </a:r>
            <a:r>
              <a:rPr lang="en-US" sz="1800" dirty="0"/>
              <a:t> dans multiple packages </a:t>
            </a:r>
            <a:r>
              <a:rPr lang="en-US" sz="1800" dirty="0" err="1"/>
              <a:t>logiciels</a:t>
            </a:r>
            <a:r>
              <a:rPr lang="en-US" sz="1800" dirty="0"/>
              <a:t> </a:t>
            </a:r>
            <a:r>
              <a:rPr lang="en-US" sz="1800" dirty="0" err="1"/>
              <a:t>d’imagerie</a:t>
            </a:r>
            <a:r>
              <a:rPr lang="en-US" sz="1800" dirty="0"/>
              <a:t> </a:t>
            </a:r>
            <a:r>
              <a:rPr lang="en-US" sz="1800" dirty="0" err="1"/>
              <a:t>médicale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BB739-4898-F2D5-3B8B-FA8FC06E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6845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Neue Haas Grotesk Text Pro</vt:lpstr>
      <vt:lpstr>Wingdings</vt:lpstr>
      <vt:lpstr>InterweaveVTI</vt:lpstr>
      <vt:lpstr>Segmentation 3D d’IRM</vt:lpstr>
      <vt:lpstr>Objectifs</vt:lpstr>
      <vt:lpstr>Prétraitement</vt:lpstr>
      <vt:lpstr>Prétraitement</vt:lpstr>
      <vt:lpstr>Prétraitement</vt:lpstr>
      <vt:lpstr>Méthodes de segmentation &gt; Thresholding</vt:lpstr>
      <vt:lpstr>Méthodes de segmentation &gt; Region-based</vt:lpstr>
      <vt:lpstr>Méthodes de segmentation &gt; Gradient-based</vt:lpstr>
      <vt:lpstr>Méthodes de segmentation &gt; Classification</vt:lpstr>
      <vt:lpstr>Méthodes de segmentation &gt; Clustering</vt:lpstr>
      <vt:lpstr>Méthodes de segmentation &gt; Atlas-based</vt:lpstr>
      <vt:lpstr>Méthodes de segmentation &gt; Surface-based</vt:lpstr>
      <vt:lpstr>Méthodes de segmentation &gt; Hybride</vt:lpstr>
      <vt:lpstr>Méthodes de segmentation &gt; Partial Volume Effect Correction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État de l’art Segmentation 3D d’IRM</dc:title>
  <dc:creator>Leo Boulanger</dc:creator>
  <cp:lastModifiedBy>Leo Boulanger</cp:lastModifiedBy>
  <cp:revision>49</cp:revision>
  <dcterms:created xsi:type="dcterms:W3CDTF">2023-11-13T07:16:10Z</dcterms:created>
  <dcterms:modified xsi:type="dcterms:W3CDTF">2023-11-14T07:58:26Z</dcterms:modified>
</cp:coreProperties>
</file>